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83" r:id="rId5"/>
    <p:sldId id="297" r:id="rId6"/>
    <p:sldId id="329" r:id="rId7"/>
    <p:sldId id="314" r:id="rId8"/>
    <p:sldId id="325" r:id="rId9"/>
    <p:sldId id="326" r:id="rId10"/>
    <p:sldId id="327" r:id="rId11"/>
    <p:sldId id="328" r:id="rId12"/>
  </p:sldIdLst>
  <p:sldSz cx="9144000" cy="6858000" type="screen4x3"/>
  <p:notesSz cx="68199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elle Kennard" initials="MMK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979"/>
    <a:srgbClr val="B3AA7E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0" autoAdjust="0"/>
    <p:restoredTop sz="81861" autoAdjust="0"/>
  </p:normalViewPr>
  <p:slideViewPr>
    <p:cSldViewPr>
      <p:cViewPr varScale="1">
        <p:scale>
          <a:sx n="89" d="100"/>
          <a:sy n="89" d="100"/>
        </p:scale>
        <p:origin x="-1884" y="-102"/>
      </p:cViewPr>
      <p:guideLst>
        <p:guide orient="horz" pos="164"/>
        <p:guide pos="5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72D02D-3818-42CD-B09D-A2701750C4F2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14351A9-4C68-415A-8526-281C3EEA8F4B}">
      <dgm:prSet phldrT="[Text]"/>
      <dgm:spPr/>
      <dgm:t>
        <a:bodyPr/>
        <a:lstStyle/>
        <a:p>
          <a:r>
            <a:rPr lang="en-GB" dirty="0" smtClean="0"/>
            <a:t>Budget Planning </a:t>
          </a:r>
          <a:endParaRPr lang="en-GB" dirty="0"/>
        </a:p>
      </dgm:t>
    </dgm:pt>
    <dgm:pt modelId="{E96B3F64-03AD-49D1-9C8B-539965603BEA}" type="parTrans" cxnId="{648E9B43-073F-4848-B800-D8EAC16DECF9}">
      <dgm:prSet/>
      <dgm:spPr/>
      <dgm:t>
        <a:bodyPr/>
        <a:lstStyle/>
        <a:p>
          <a:endParaRPr lang="en-GB"/>
        </a:p>
      </dgm:t>
    </dgm:pt>
    <dgm:pt modelId="{A9EC69F6-D7B4-454D-89B6-49644F656D08}" type="sibTrans" cxnId="{648E9B43-073F-4848-B800-D8EAC16DECF9}">
      <dgm:prSet/>
      <dgm:spPr/>
      <dgm:t>
        <a:bodyPr/>
        <a:lstStyle/>
        <a:p>
          <a:endParaRPr lang="en-GB"/>
        </a:p>
      </dgm:t>
    </dgm:pt>
    <dgm:pt modelId="{5D1FE4FC-6403-4BC9-A36D-0CC521D1F911}">
      <dgm:prSet phldrT="[Text]"/>
      <dgm:spPr/>
      <dgm:t>
        <a:bodyPr/>
        <a:lstStyle/>
        <a:p>
          <a:r>
            <a:rPr lang="en-GB" dirty="0" smtClean="0"/>
            <a:t>Planning and approval of budget </a:t>
          </a:r>
          <a:endParaRPr lang="en-GB" dirty="0"/>
        </a:p>
      </dgm:t>
    </dgm:pt>
    <dgm:pt modelId="{0335A0D8-D56C-43E0-85EF-4C60CAAA2A1B}" type="parTrans" cxnId="{FEBFB59B-A4AE-42BA-918C-142E9677E66E}">
      <dgm:prSet/>
      <dgm:spPr/>
      <dgm:t>
        <a:bodyPr/>
        <a:lstStyle/>
        <a:p>
          <a:endParaRPr lang="en-GB"/>
        </a:p>
      </dgm:t>
    </dgm:pt>
    <dgm:pt modelId="{46262261-CE02-4EE6-A665-3E19BB658753}" type="sibTrans" cxnId="{FEBFB59B-A4AE-42BA-918C-142E9677E66E}">
      <dgm:prSet/>
      <dgm:spPr/>
      <dgm:t>
        <a:bodyPr/>
        <a:lstStyle/>
        <a:p>
          <a:endParaRPr lang="en-GB"/>
        </a:p>
      </dgm:t>
    </dgm:pt>
    <dgm:pt modelId="{D04719DB-E30C-4353-A24E-8BFE247A48C3}">
      <dgm:prSet phldrT="[Text]"/>
      <dgm:spPr/>
      <dgm:t>
        <a:bodyPr/>
        <a:lstStyle/>
        <a:p>
          <a:r>
            <a:rPr lang="en-GB" dirty="0" smtClean="0"/>
            <a:t>Calculating the levy rate </a:t>
          </a:r>
          <a:endParaRPr lang="en-GB" dirty="0"/>
        </a:p>
      </dgm:t>
    </dgm:pt>
    <dgm:pt modelId="{DEE02613-65E9-4E2B-8CE3-9DBAAF274566}" type="parTrans" cxnId="{B31209B7-02AB-4A88-9C2C-B7D84903ABBB}">
      <dgm:prSet/>
      <dgm:spPr/>
      <dgm:t>
        <a:bodyPr/>
        <a:lstStyle/>
        <a:p>
          <a:endParaRPr lang="en-GB"/>
        </a:p>
      </dgm:t>
    </dgm:pt>
    <dgm:pt modelId="{5E17EDAD-5C6B-413C-AD90-BB21F48FDCD4}" type="sibTrans" cxnId="{B31209B7-02AB-4A88-9C2C-B7D84903ABBB}">
      <dgm:prSet/>
      <dgm:spPr/>
      <dgm:t>
        <a:bodyPr/>
        <a:lstStyle/>
        <a:p>
          <a:endParaRPr lang="en-GB"/>
        </a:p>
      </dgm:t>
    </dgm:pt>
    <dgm:pt modelId="{8EF1A426-B657-4BE3-8B35-D69894D21531}">
      <dgm:prSet phldrT="[Text]"/>
      <dgm:spPr/>
      <dgm:t>
        <a:bodyPr/>
        <a:lstStyle/>
        <a:p>
          <a:r>
            <a:rPr lang="en-GB" dirty="0" smtClean="0"/>
            <a:t>Administration of Levy </a:t>
          </a:r>
          <a:endParaRPr lang="en-GB" dirty="0"/>
        </a:p>
      </dgm:t>
    </dgm:pt>
    <dgm:pt modelId="{5EAA089E-F5E7-45E9-8A04-1084FD6C6869}" type="parTrans" cxnId="{48111597-536E-4C4E-84FC-7700F33B7512}">
      <dgm:prSet/>
      <dgm:spPr/>
      <dgm:t>
        <a:bodyPr/>
        <a:lstStyle/>
        <a:p>
          <a:endParaRPr lang="en-GB"/>
        </a:p>
      </dgm:t>
    </dgm:pt>
    <dgm:pt modelId="{28DC9F7B-EA39-477F-9713-AAF2A2EB9B11}" type="sibTrans" cxnId="{48111597-536E-4C4E-84FC-7700F33B7512}">
      <dgm:prSet/>
      <dgm:spPr/>
      <dgm:t>
        <a:bodyPr/>
        <a:lstStyle/>
        <a:p>
          <a:endParaRPr lang="en-GB"/>
        </a:p>
      </dgm:t>
    </dgm:pt>
    <dgm:pt modelId="{375DF7E2-8D94-495D-B2B5-377BE49BFFE6}">
      <dgm:prSet phldrT="[Text]"/>
      <dgm:spPr/>
      <dgm:t>
        <a:bodyPr/>
        <a:lstStyle/>
        <a:p>
          <a:r>
            <a:rPr lang="en-GB" dirty="0" smtClean="0"/>
            <a:t>Collecting the levy </a:t>
          </a:r>
          <a:endParaRPr lang="en-GB" dirty="0"/>
        </a:p>
      </dgm:t>
    </dgm:pt>
    <dgm:pt modelId="{E70E5A55-2E75-47CE-B7E3-0877A6B61578}" type="parTrans" cxnId="{C7A5F932-F12B-4261-A3DE-08A9D462776A}">
      <dgm:prSet/>
      <dgm:spPr/>
      <dgm:t>
        <a:bodyPr/>
        <a:lstStyle/>
        <a:p>
          <a:endParaRPr lang="en-GB"/>
        </a:p>
      </dgm:t>
    </dgm:pt>
    <dgm:pt modelId="{7EA553DF-785B-46E4-8AA0-A62982917AEC}" type="sibTrans" cxnId="{C7A5F932-F12B-4261-A3DE-08A9D462776A}">
      <dgm:prSet/>
      <dgm:spPr/>
      <dgm:t>
        <a:bodyPr/>
        <a:lstStyle/>
        <a:p>
          <a:endParaRPr lang="en-GB"/>
        </a:p>
      </dgm:t>
    </dgm:pt>
    <dgm:pt modelId="{8F6604C0-C0DE-4374-B863-80B1D51FEB2D}">
      <dgm:prSet phldrT="[Text]"/>
      <dgm:spPr/>
      <dgm:t>
        <a:bodyPr/>
        <a:lstStyle/>
        <a:p>
          <a:r>
            <a:rPr lang="en-GB" dirty="0" smtClean="0"/>
            <a:t>Arrangements for supplier default </a:t>
          </a:r>
          <a:endParaRPr lang="en-GB" dirty="0"/>
        </a:p>
      </dgm:t>
    </dgm:pt>
    <dgm:pt modelId="{7CDAAD8E-A12C-4940-B83A-0A871A22D04E}" type="parTrans" cxnId="{9DF3A42B-4195-4543-A34C-3212338E5670}">
      <dgm:prSet/>
      <dgm:spPr/>
      <dgm:t>
        <a:bodyPr/>
        <a:lstStyle/>
        <a:p>
          <a:endParaRPr lang="en-GB"/>
        </a:p>
      </dgm:t>
    </dgm:pt>
    <dgm:pt modelId="{98BC34E0-F6B6-484F-8916-D359B95014E7}" type="sibTrans" cxnId="{9DF3A42B-4195-4543-A34C-3212338E5670}">
      <dgm:prSet/>
      <dgm:spPr/>
      <dgm:t>
        <a:bodyPr/>
        <a:lstStyle/>
        <a:p>
          <a:endParaRPr lang="en-GB"/>
        </a:p>
      </dgm:t>
    </dgm:pt>
    <dgm:pt modelId="{FCD2A058-2825-455B-94CB-6CB2C3E4E138}">
      <dgm:prSet phldrT="[Text]"/>
      <dgm:spPr/>
      <dgm:t>
        <a:bodyPr/>
        <a:lstStyle/>
        <a:p>
          <a:r>
            <a:rPr lang="en-GB" dirty="0" smtClean="0"/>
            <a:t>Accounting and Governance</a:t>
          </a:r>
          <a:endParaRPr lang="en-GB" dirty="0"/>
        </a:p>
      </dgm:t>
    </dgm:pt>
    <dgm:pt modelId="{61D91780-2D59-4832-B12F-F930C1B84DA2}" type="parTrans" cxnId="{57A4E4F7-7615-4474-B5BC-55C89B70CACD}">
      <dgm:prSet/>
      <dgm:spPr/>
      <dgm:t>
        <a:bodyPr/>
        <a:lstStyle/>
        <a:p>
          <a:endParaRPr lang="en-GB"/>
        </a:p>
      </dgm:t>
    </dgm:pt>
    <dgm:pt modelId="{18D5305A-B9A4-48A6-B495-132E7884978C}" type="sibTrans" cxnId="{57A4E4F7-7615-4474-B5BC-55C89B70CACD}">
      <dgm:prSet/>
      <dgm:spPr/>
      <dgm:t>
        <a:bodyPr/>
        <a:lstStyle/>
        <a:p>
          <a:endParaRPr lang="en-GB"/>
        </a:p>
      </dgm:t>
    </dgm:pt>
    <dgm:pt modelId="{8426007B-25F6-44CD-A9F8-FB52512374D5}">
      <dgm:prSet/>
      <dgm:spPr/>
      <dgm:t>
        <a:bodyPr/>
        <a:lstStyle/>
        <a:p>
          <a:r>
            <a:rPr lang="en-GB" dirty="0" smtClean="0"/>
            <a:t>Monthly reporting to Government </a:t>
          </a:r>
          <a:endParaRPr lang="en-GB" dirty="0"/>
        </a:p>
      </dgm:t>
    </dgm:pt>
    <dgm:pt modelId="{7EA21F13-D15D-4669-ADC0-07205C48545B}" type="parTrans" cxnId="{D23D3075-93DD-4F77-ACB0-50A02B82187E}">
      <dgm:prSet/>
      <dgm:spPr/>
      <dgm:t>
        <a:bodyPr/>
        <a:lstStyle/>
        <a:p>
          <a:endParaRPr lang="en-GB"/>
        </a:p>
      </dgm:t>
    </dgm:pt>
    <dgm:pt modelId="{AB14A1ED-477E-4AF7-8424-DC477314DDBA}" type="sibTrans" cxnId="{D23D3075-93DD-4F77-ACB0-50A02B82187E}">
      <dgm:prSet/>
      <dgm:spPr/>
      <dgm:t>
        <a:bodyPr/>
        <a:lstStyle/>
        <a:p>
          <a:endParaRPr lang="en-GB"/>
        </a:p>
      </dgm:t>
    </dgm:pt>
    <dgm:pt modelId="{ED25D1A3-BC5F-4520-80C2-FE05E7CE8240}">
      <dgm:prSet/>
      <dgm:spPr/>
      <dgm:t>
        <a:bodyPr/>
        <a:lstStyle/>
        <a:p>
          <a:r>
            <a:rPr lang="en-GB" dirty="0" smtClean="0"/>
            <a:t>Annual accounts audited by Comptroller and Auditor General</a:t>
          </a:r>
          <a:endParaRPr lang="en-GB" dirty="0"/>
        </a:p>
      </dgm:t>
    </dgm:pt>
    <dgm:pt modelId="{D31E1FDB-F238-4C80-B7F7-9F29200854A1}" type="parTrans" cxnId="{5510FF76-BF40-44FB-8004-5686858A1011}">
      <dgm:prSet/>
      <dgm:spPr/>
      <dgm:t>
        <a:bodyPr/>
        <a:lstStyle/>
        <a:p>
          <a:endParaRPr lang="en-GB"/>
        </a:p>
      </dgm:t>
    </dgm:pt>
    <dgm:pt modelId="{AEA760A7-E7D8-4DDE-A011-70870B61D5DA}" type="sibTrans" cxnId="{5510FF76-BF40-44FB-8004-5686858A1011}">
      <dgm:prSet/>
      <dgm:spPr/>
      <dgm:t>
        <a:bodyPr/>
        <a:lstStyle/>
        <a:p>
          <a:endParaRPr lang="en-GB"/>
        </a:p>
      </dgm:t>
    </dgm:pt>
    <dgm:pt modelId="{F8B17B90-FA7B-4890-A676-31193BCF6DD3}">
      <dgm:prSet/>
      <dgm:spPr/>
      <dgm:t>
        <a:bodyPr/>
        <a:lstStyle/>
        <a:p>
          <a:r>
            <a:rPr lang="en-GB" dirty="0" smtClean="0"/>
            <a:t>Dealing with overspend and under spend</a:t>
          </a:r>
          <a:endParaRPr lang="en-GB" dirty="0"/>
        </a:p>
      </dgm:t>
    </dgm:pt>
    <dgm:pt modelId="{75AA0903-C234-46C2-84FD-50013F202246}" type="parTrans" cxnId="{9B66B53B-4355-4258-9613-E3884A2B92D4}">
      <dgm:prSet/>
      <dgm:spPr/>
      <dgm:t>
        <a:bodyPr/>
        <a:lstStyle/>
        <a:p>
          <a:endParaRPr lang="en-GB"/>
        </a:p>
      </dgm:t>
    </dgm:pt>
    <dgm:pt modelId="{E1CB8A68-6488-4DC9-8620-E345DF04DABA}" type="sibTrans" cxnId="{9B66B53B-4355-4258-9613-E3884A2B92D4}">
      <dgm:prSet/>
      <dgm:spPr/>
      <dgm:t>
        <a:bodyPr/>
        <a:lstStyle/>
        <a:p>
          <a:endParaRPr lang="en-GB"/>
        </a:p>
      </dgm:t>
    </dgm:pt>
    <dgm:pt modelId="{8CF6DDB9-4FA5-4855-A3C8-0F3D49880912}">
      <dgm:prSet/>
      <dgm:spPr/>
      <dgm:t>
        <a:bodyPr/>
        <a:lstStyle/>
        <a:p>
          <a:r>
            <a:rPr lang="en-GB" dirty="0" smtClean="0"/>
            <a:t>Reconciliation and disputes</a:t>
          </a:r>
          <a:endParaRPr lang="en-GB" dirty="0"/>
        </a:p>
      </dgm:t>
    </dgm:pt>
    <dgm:pt modelId="{D6C88DA3-B866-4706-B4C6-7412D2C6135E}" type="parTrans" cxnId="{541ACE28-970B-4D1C-9ADF-188F60187033}">
      <dgm:prSet/>
      <dgm:spPr/>
      <dgm:t>
        <a:bodyPr/>
        <a:lstStyle/>
        <a:p>
          <a:endParaRPr lang="en-GB"/>
        </a:p>
      </dgm:t>
    </dgm:pt>
    <dgm:pt modelId="{D495E629-B9F4-4907-AC35-F0983025E099}" type="sibTrans" cxnId="{541ACE28-970B-4D1C-9ADF-188F60187033}">
      <dgm:prSet/>
      <dgm:spPr/>
      <dgm:t>
        <a:bodyPr/>
        <a:lstStyle/>
        <a:p>
          <a:endParaRPr lang="en-GB"/>
        </a:p>
      </dgm:t>
    </dgm:pt>
    <dgm:pt modelId="{06907056-2457-4238-9264-97DC45F91087}" type="pres">
      <dgm:prSet presAssocID="{9572D02D-3818-42CD-B09D-A2701750C4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2F564C9-8E25-41B9-AA76-A2DF88F00DB7}" type="pres">
      <dgm:prSet presAssocID="{FCD2A058-2825-455B-94CB-6CB2C3E4E138}" presName="boxAndChildren" presStyleCnt="0"/>
      <dgm:spPr/>
    </dgm:pt>
    <dgm:pt modelId="{5FDB0660-677C-43A8-BE3C-5CC8EA8D65F9}" type="pres">
      <dgm:prSet presAssocID="{FCD2A058-2825-455B-94CB-6CB2C3E4E138}" presName="parentTextBox" presStyleLbl="node1" presStyleIdx="0" presStyleCnt="3"/>
      <dgm:spPr/>
      <dgm:t>
        <a:bodyPr/>
        <a:lstStyle/>
        <a:p>
          <a:endParaRPr lang="en-GB"/>
        </a:p>
      </dgm:t>
    </dgm:pt>
    <dgm:pt modelId="{72DAB4DA-71E2-46B9-90A0-9DB879C2913E}" type="pres">
      <dgm:prSet presAssocID="{FCD2A058-2825-455B-94CB-6CB2C3E4E138}" presName="entireBox" presStyleLbl="node1" presStyleIdx="0" presStyleCnt="3"/>
      <dgm:spPr/>
      <dgm:t>
        <a:bodyPr/>
        <a:lstStyle/>
        <a:p>
          <a:endParaRPr lang="en-GB"/>
        </a:p>
      </dgm:t>
    </dgm:pt>
    <dgm:pt modelId="{0A118069-0A75-4B28-B5F2-A1478EC8213A}" type="pres">
      <dgm:prSet presAssocID="{FCD2A058-2825-455B-94CB-6CB2C3E4E138}" presName="descendantBox" presStyleCnt="0"/>
      <dgm:spPr/>
    </dgm:pt>
    <dgm:pt modelId="{B2D9BB3D-F40D-4926-ADC5-A3B19CD2EAD3}" type="pres">
      <dgm:prSet presAssocID="{8426007B-25F6-44CD-A9F8-FB52512374D5}" presName="childTextBox" presStyleLbl="f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5A0318-45BE-4973-84DC-29CD3C880140}" type="pres">
      <dgm:prSet presAssocID="{ED25D1A3-BC5F-4520-80C2-FE05E7CE8240}" presName="childTextBox" presStyleLbl="f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72005B-00B7-41A5-A97A-CD1F130CFF6B}" type="pres">
      <dgm:prSet presAssocID="{28DC9F7B-EA39-477F-9713-AAF2A2EB9B11}" presName="sp" presStyleCnt="0"/>
      <dgm:spPr/>
    </dgm:pt>
    <dgm:pt modelId="{71E17053-97F0-441D-A8F9-2D78DEF37AD8}" type="pres">
      <dgm:prSet presAssocID="{8EF1A426-B657-4BE3-8B35-D69894D21531}" presName="arrowAndChildren" presStyleCnt="0"/>
      <dgm:spPr/>
    </dgm:pt>
    <dgm:pt modelId="{1CE1678A-B2A4-4404-8F96-397BA0C79925}" type="pres">
      <dgm:prSet presAssocID="{8EF1A426-B657-4BE3-8B35-D69894D21531}" presName="parentTextArrow" presStyleLbl="node1" presStyleIdx="0" presStyleCnt="3"/>
      <dgm:spPr/>
      <dgm:t>
        <a:bodyPr/>
        <a:lstStyle/>
        <a:p>
          <a:endParaRPr lang="en-GB"/>
        </a:p>
      </dgm:t>
    </dgm:pt>
    <dgm:pt modelId="{8B6DB23D-5CFF-4A36-9549-ECDE58DACCDF}" type="pres">
      <dgm:prSet presAssocID="{8EF1A426-B657-4BE3-8B35-D69894D21531}" presName="arrow" presStyleLbl="node1" presStyleIdx="1" presStyleCnt="3"/>
      <dgm:spPr/>
      <dgm:t>
        <a:bodyPr/>
        <a:lstStyle/>
        <a:p>
          <a:endParaRPr lang="en-GB"/>
        </a:p>
      </dgm:t>
    </dgm:pt>
    <dgm:pt modelId="{276CCDAB-8915-40B0-8F7F-2E3612A6C2D1}" type="pres">
      <dgm:prSet presAssocID="{8EF1A426-B657-4BE3-8B35-D69894D21531}" presName="descendantArrow" presStyleCnt="0"/>
      <dgm:spPr/>
    </dgm:pt>
    <dgm:pt modelId="{4876562F-1F05-434E-B0E5-7D6C7650923F}" type="pres">
      <dgm:prSet presAssocID="{375DF7E2-8D94-495D-B2B5-377BE49BFFE6}" presName="childTextArrow" presStyleLbl="f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0C6900-86D9-4C4C-B60E-9B354747F74B}" type="pres">
      <dgm:prSet presAssocID="{8F6604C0-C0DE-4374-B863-80B1D51FEB2D}" presName="childTextArrow" presStyleLbl="f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684697-4D9A-46E0-910F-F94171FB68EA}" type="pres">
      <dgm:prSet presAssocID="{F8B17B90-FA7B-4890-A676-31193BCF6DD3}" presName="childTextArrow" presStyleLbl="f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723057-22A4-4A2B-92FA-8A97B25200A0}" type="pres">
      <dgm:prSet presAssocID="{8CF6DDB9-4FA5-4855-A3C8-0F3D49880912}" presName="childTextArrow" presStyleLbl="f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41AA61-9328-433F-9C11-DE6F6A2C5648}" type="pres">
      <dgm:prSet presAssocID="{A9EC69F6-D7B4-454D-89B6-49644F656D08}" presName="sp" presStyleCnt="0"/>
      <dgm:spPr/>
    </dgm:pt>
    <dgm:pt modelId="{39F2CD12-7646-48C2-AA77-D7F33A98DC34}" type="pres">
      <dgm:prSet presAssocID="{414351A9-4C68-415A-8526-281C3EEA8F4B}" presName="arrowAndChildren" presStyleCnt="0"/>
      <dgm:spPr/>
    </dgm:pt>
    <dgm:pt modelId="{9AC1F4F4-1995-43C4-B743-C1BF38B55FBE}" type="pres">
      <dgm:prSet presAssocID="{414351A9-4C68-415A-8526-281C3EEA8F4B}" presName="parentTextArrow" presStyleLbl="node1" presStyleIdx="1" presStyleCnt="3"/>
      <dgm:spPr/>
      <dgm:t>
        <a:bodyPr/>
        <a:lstStyle/>
        <a:p>
          <a:endParaRPr lang="en-GB"/>
        </a:p>
      </dgm:t>
    </dgm:pt>
    <dgm:pt modelId="{13F9A1F4-BE51-47CB-9252-CD539218C4D9}" type="pres">
      <dgm:prSet presAssocID="{414351A9-4C68-415A-8526-281C3EEA8F4B}" presName="arrow" presStyleLbl="node1" presStyleIdx="2" presStyleCnt="3"/>
      <dgm:spPr/>
      <dgm:t>
        <a:bodyPr/>
        <a:lstStyle/>
        <a:p>
          <a:endParaRPr lang="en-GB"/>
        </a:p>
      </dgm:t>
    </dgm:pt>
    <dgm:pt modelId="{A053E9E1-B29B-4AFB-BE9F-75F8EFFC0D90}" type="pres">
      <dgm:prSet presAssocID="{414351A9-4C68-415A-8526-281C3EEA8F4B}" presName="descendantArrow" presStyleCnt="0"/>
      <dgm:spPr/>
    </dgm:pt>
    <dgm:pt modelId="{B5FE17E1-6AE9-4156-ACCA-8E49E7E1D7B3}" type="pres">
      <dgm:prSet presAssocID="{5D1FE4FC-6403-4BC9-A36D-0CC521D1F911}" presName="childTextArrow" presStyleLbl="f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8F6EDB-0C75-4BDA-AEA9-1B5F5ABFF674}" type="pres">
      <dgm:prSet presAssocID="{D04719DB-E30C-4353-A24E-8BFE247A48C3}" presName="childTextArrow" presStyleLbl="f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84CD880-A475-4649-BAD2-F5DC9A069041}" type="presOf" srcId="{FCD2A058-2825-455B-94CB-6CB2C3E4E138}" destId="{72DAB4DA-71E2-46B9-90A0-9DB879C2913E}" srcOrd="1" destOrd="0" presId="urn:microsoft.com/office/officeart/2005/8/layout/process4"/>
    <dgm:cxn modelId="{B31209B7-02AB-4A88-9C2C-B7D84903ABBB}" srcId="{414351A9-4C68-415A-8526-281C3EEA8F4B}" destId="{D04719DB-E30C-4353-A24E-8BFE247A48C3}" srcOrd="1" destOrd="0" parTransId="{DEE02613-65E9-4E2B-8CE3-9DBAAF274566}" sibTransId="{5E17EDAD-5C6B-413C-AD90-BB21F48FDCD4}"/>
    <dgm:cxn modelId="{D3D7C0E9-65B6-43B6-A544-1B3738D3E26D}" type="presOf" srcId="{ED25D1A3-BC5F-4520-80C2-FE05E7CE8240}" destId="{7E5A0318-45BE-4973-84DC-29CD3C880140}" srcOrd="0" destOrd="0" presId="urn:microsoft.com/office/officeart/2005/8/layout/process4"/>
    <dgm:cxn modelId="{541ACE28-970B-4D1C-9ADF-188F60187033}" srcId="{8EF1A426-B657-4BE3-8B35-D69894D21531}" destId="{8CF6DDB9-4FA5-4855-A3C8-0F3D49880912}" srcOrd="3" destOrd="0" parTransId="{D6C88DA3-B866-4706-B4C6-7412D2C6135E}" sibTransId="{D495E629-B9F4-4907-AC35-F0983025E099}"/>
    <dgm:cxn modelId="{C7A5F932-F12B-4261-A3DE-08A9D462776A}" srcId="{8EF1A426-B657-4BE3-8B35-D69894D21531}" destId="{375DF7E2-8D94-495D-B2B5-377BE49BFFE6}" srcOrd="0" destOrd="0" parTransId="{E70E5A55-2E75-47CE-B7E3-0877A6B61578}" sibTransId="{7EA553DF-785B-46E4-8AA0-A62982917AEC}"/>
    <dgm:cxn modelId="{E11932D0-92C0-4EF9-8989-D71FBB07D451}" type="presOf" srcId="{8426007B-25F6-44CD-A9F8-FB52512374D5}" destId="{B2D9BB3D-F40D-4926-ADC5-A3B19CD2EAD3}" srcOrd="0" destOrd="0" presId="urn:microsoft.com/office/officeart/2005/8/layout/process4"/>
    <dgm:cxn modelId="{7437A16A-C33E-47EF-B5C0-A25989800E99}" type="presOf" srcId="{8F6604C0-C0DE-4374-B863-80B1D51FEB2D}" destId="{3D0C6900-86D9-4C4C-B60E-9B354747F74B}" srcOrd="0" destOrd="0" presId="urn:microsoft.com/office/officeart/2005/8/layout/process4"/>
    <dgm:cxn modelId="{5510FF76-BF40-44FB-8004-5686858A1011}" srcId="{FCD2A058-2825-455B-94CB-6CB2C3E4E138}" destId="{ED25D1A3-BC5F-4520-80C2-FE05E7CE8240}" srcOrd="1" destOrd="0" parTransId="{D31E1FDB-F238-4C80-B7F7-9F29200854A1}" sibTransId="{AEA760A7-E7D8-4DDE-A011-70870B61D5DA}"/>
    <dgm:cxn modelId="{1552CC4C-5AA3-4B58-A74E-8CFCA7AE2E12}" type="presOf" srcId="{D04719DB-E30C-4353-A24E-8BFE247A48C3}" destId="{508F6EDB-0C75-4BDA-AEA9-1B5F5ABFF674}" srcOrd="0" destOrd="0" presId="urn:microsoft.com/office/officeart/2005/8/layout/process4"/>
    <dgm:cxn modelId="{CC2777CD-DF74-49CE-A59F-3699A2EB9340}" type="presOf" srcId="{9572D02D-3818-42CD-B09D-A2701750C4F2}" destId="{06907056-2457-4238-9264-97DC45F91087}" srcOrd="0" destOrd="0" presId="urn:microsoft.com/office/officeart/2005/8/layout/process4"/>
    <dgm:cxn modelId="{B1710FCB-8316-43E8-AF54-238D491AB6C5}" type="presOf" srcId="{F8B17B90-FA7B-4890-A676-31193BCF6DD3}" destId="{6E684697-4D9A-46E0-910F-F94171FB68EA}" srcOrd="0" destOrd="0" presId="urn:microsoft.com/office/officeart/2005/8/layout/process4"/>
    <dgm:cxn modelId="{7C18AEBE-A2B8-409F-A275-183967D8CA8E}" type="presOf" srcId="{8EF1A426-B657-4BE3-8B35-D69894D21531}" destId="{1CE1678A-B2A4-4404-8F96-397BA0C79925}" srcOrd="0" destOrd="0" presId="urn:microsoft.com/office/officeart/2005/8/layout/process4"/>
    <dgm:cxn modelId="{FEBFB59B-A4AE-42BA-918C-142E9677E66E}" srcId="{414351A9-4C68-415A-8526-281C3EEA8F4B}" destId="{5D1FE4FC-6403-4BC9-A36D-0CC521D1F911}" srcOrd="0" destOrd="0" parTransId="{0335A0D8-D56C-43E0-85EF-4C60CAAA2A1B}" sibTransId="{46262261-CE02-4EE6-A665-3E19BB658753}"/>
    <dgm:cxn modelId="{9B66B53B-4355-4258-9613-E3884A2B92D4}" srcId="{8EF1A426-B657-4BE3-8B35-D69894D21531}" destId="{F8B17B90-FA7B-4890-A676-31193BCF6DD3}" srcOrd="2" destOrd="0" parTransId="{75AA0903-C234-46C2-84FD-50013F202246}" sibTransId="{E1CB8A68-6488-4DC9-8620-E345DF04DABA}"/>
    <dgm:cxn modelId="{48111597-536E-4C4E-84FC-7700F33B7512}" srcId="{9572D02D-3818-42CD-B09D-A2701750C4F2}" destId="{8EF1A426-B657-4BE3-8B35-D69894D21531}" srcOrd="1" destOrd="0" parTransId="{5EAA089E-F5E7-45E9-8A04-1084FD6C6869}" sibTransId="{28DC9F7B-EA39-477F-9713-AAF2A2EB9B11}"/>
    <dgm:cxn modelId="{D3656648-ADE4-440E-937A-00D97A8959B8}" type="presOf" srcId="{8EF1A426-B657-4BE3-8B35-D69894D21531}" destId="{8B6DB23D-5CFF-4A36-9549-ECDE58DACCDF}" srcOrd="1" destOrd="0" presId="urn:microsoft.com/office/officeart/2005/8/layout/process4"/>
    <dgm:cxn modelId="{9DF3A42B-4195-4543-A34C-3212338E5670}" srcId="{8EF1A426-B657-4BE3-8B35-D69894D21531}" destId="{8F6604C0-C0DE-4374-B863-80B1D51FEB2D}" srcOrd="1" destOrd="0" parTransId="{7CDAAD8E-A12C-4940-B83A-0A871A22D04E}" sibTransId="{98BC34E0-F6B6-484F-8916-D359B95014E7}"/>
    <dgm:cxn modelId="{648E9B43-073F-4848-B800-D8EAC16DECF9}" srcId="{9572D02D-3818-42CD-B09D-A2701750C4F2}" destId="{414351A9-4C68-415A-8526-281C3EEA8F4B}" srcOrd="0" destOrd="0" parTransId="{E96B3F64-03AD-49D1-9C8B-539965603BEA}" sibTransId="{A9EC69F6-D7B4-454D-89B6-49644F656D08}"/>
    <dgm:cxn modelId="{57A4E4F7-7615-4474-B5BC-55C89B70CACD}" srcId="{9572D02D-3818-42CD-B09D-A2701750C4F2}" destId="{FCD2A058-2825-455B-94CB-6CB2C3E4E138}" srcOrd="2" destOrd="0" parTransId="{61D91780-2D59-4832-B12F-F930C1B84DA2}" sibTransId="{18D5305A-B9A4-48A6-B495-132E7884978C}"/>
    <dgm:cxn modelId="{1AB75126-DFC1-4665-8B07-095B5C7DDFB1}" type="presOf" srcId="{FCD2A058-2825-455B-94CB-6CB2C3E4E138}" destId="{5FDB0660-677C-43A8-BE3C-5CC8EA8D65F9}" srcOrd="0" destOrd="0" presId="urn:microsoft.com/office/officeart/2005/8/layout/process4"/>
    <dgm:cxn modelId="{61BD343D-D52C-4328-813B-9226B5886BE0}" type="presOf" srcId="{375DF7E2-8D94-495D-B2B5-377BE49BFFE6}" destId="{4876562F-1F05-434E-B0E5-7D6C7650923F}" srcOrd="0" destOrd="0" presId="urn:microsoft.com/office/officeart/2005/8/layout/process4"/>
    <dgm:cxn modelId="{177FF8E8-4375-4B47-B03F-46C3AD2DC270}" type="presOf" srcId="{414351A9-4C68-415A-8526-281C3EEA8F4B}" destId="{13F9A1F4-BE51-47CB-9252-CD539218C4D9}" srcOrd="1" destOrd="0" presId="urn:microsoft.com/office/officeart/2005/8/layout/process4"/>
    <dgm:cxn modelId="{0D28F4BD-B1F6-4679-ADE5-3F8C764C6FBA}" type="presOf" srcId="{414351A9-4C68-415A-8526-281C3EEA8F4B}" destId="{9AC1F4F4-1995-43C4-B743-C1BF38B55FBE}" srcOrd="0" destOrd="0" presId="urn:microsoft.com/office/officeart/2005/8/layout/process4"/>
    <dgm:cxn modelId="{465F91C4-EAB0-429B-AA72-C9D8B6008274}" type="presOf" srcId="{8CF6DDB9-4FA5-4855-A3C8-0F3D49880912}" destId="{BB723057-22A4-4A2B-92FA-8A97B25200A0}" srcOrd="0" destOrd="0" presId="urn:microsoft.com/office/officeart/2005/8/layout/process4"/>
    <dgm:cxn modelId="{9170AF76-955D-4EC3-9C1F-E2F45460F5AD}" type="presOf" srcId="{5D1FE4FC-6403-4BC9-A36D-0CC521D1F911}" destId="{B5FE17E1-6AE9-4156-ACCA-8E49E7E1D7B3}" srcOrd="0" destOrd="0" presId="urn:microsoft.com/office/officeart/2005/8/layout/process4"/>
    <dgm:cxn modelId="{D23D3075-93DD-4F77-ACB0-50A02B82187E}" srcId="{FCD2A058-2825-455B-94CB-6CB2C3E4E138}" destId="{8426007B-25F6-44CD-A9F8-FB52512374D5}" srcOrd="0" destOrd="0" parTransId="{7EA21F13-D15D-4669-ADC0-07205C48545B}" sibTransId="{AB14A1ED-477E-4AF7-8424-DC477314DDBA}"/>
    <dgm:cxn modelId="{DAA3913F-8C72-480A-A00F-3C99DACF4301}" type="presParOf" srcId="{06907056-2457-4238-9264-97DC45F91087}" destId="{22F564C9-8E25-41B9-AA76-A2DF88F00DB7}" srcOrd="0" destOrd="0" presId="urn:microsoft.com/office/officeart/2005/8/layout/process4"/>
    <dgm:cxn modelId="{61E92045-CFA4-4ECE-AF6A-14DC1D72E8AA}" type="presParOf" srcId="{22F564C9-8E25-41B9-AA76-A2DF88F00DB7}" destId="{5FDB0660-677C-43A8-BE3C-5CC8EA8D65F9}" srcOrd="0" destOrd="0" presId="urn:microsoft.com/office/officeart/2005/8/layout/process4"/>
    <dgm:cxn modelId="{CBF205F0-42FF-4960-8636-7891965FADE5}" type="presParOf" srcId="{22F564C9-8E25-41B9-AA76-A2DF88F00DB7}" destId="{72DAB4DA-71E2-46B9-90A0-9DB879C2913E}" srcOrd="1" destOrd="0" presId="urn:microsoft.com/office/officeart/2005/8/layout/process4"/>
    <dgm:cxn modelId="{C089FE8E-392A-4171-A052-7A80211A642C}" type="presParOf" srcId="{22F564C9-8E25-41B9-AA76-A2DF88F00DB7}" destId="{0A118069-0A75-4B28-B5F2-A1478EC8213A}" srcOrd="2" destOrd="0" presId="urn:microsoft.com/office/officeart/2005/8/layout/process4"/>
    <dgm:cxn modelId="{8437BDE7-4212-4528-865A-824608BF936F}" type="presParOf" srcId="{0A118069-0A75-4B28-B5F2-A1478EC8213A}" destId="{B2D9BB3D-F40D-4926-ADC5-A3B19CD2EAD3}" srcOrd="0" destOrd="0" presId="urn:microsoft.com/office/officeart/2005/8/layout/process4"/>
    <dgm:cxn modelId="{D05FCE1A-67CD-4711-BABF-4DE3EDD28C93}" type="presParOf" srcId="{0A118069-0A75-4B28-B5F2-A1478EC8213A}" destId="{7E5A0318-45BE-4973-84DC-29CD3C880140}" srcOrd="1" destOrd="0" presId="urn:microsoft.com/office/officeart/2005/8/layout/process4"/>
    <dgm:cxn modelId="{10BF68C8-F60B-47BA-9818-89AE3704E17F}" type="presParOf" srcId="{06907056-2457-4238-9264-97DC45F91087}" destId="{F072005B-00B7-41A5-A97A-CD1F130CFF6B}" srcOrd="1" destOrd="0" presId="urn:microsoft.com/office/officeart/2005/8/layout/process4"/>
    <dgm:cxn modelId="{07B7D507-AB84-4BD1-B6E3-B82F14EA8EAE}" type="presParOf" srcId="{06907056-2457-4238-9264-97DC45F91087}" destId="{71E17053-97F0-441D-A8F9-2D78DEF37AD8}" srcOrd="2" destOrd="0" presId="urn:microsoft.com/office/officeart/2005/8/layout/process4"/>
    <dgm:cxn modelId="{7AAD69BC-C58E-4D34-A320-8AF4B201CA57}" type="presParOf" srcId="{71E17053-97F0-441D-A8F9-2D78DEF37AD8}" destId="{1CE1678A-B2A4-4404-8F96-397BA0C79925}" srcOrd="0" destOrd="0" presId="urn:microsoft.com/office/officeart/2005/8/layout/process4"/>
    <dgm:cxn modelId="{457C2E65-691F-4F75-A03A-752BC34D619F}" type="presParOf" srcId="{71E17053-97F0-441D-A8F9-2D78DEF37AD8}" destId="{8B6DB23D-5CFF-4A36-9549-ECDE58DACCDF}" srcOrd="1" destOrd="0" presId="urn:microsoft.com/office/officeart/2005/8/layout/process4"/>
    <dgm:cxn modelId="{D33CD3E2-2AD3-435A-B7BF-BC82EEC0A161}" type="presParOf" srcId="{71E17053-97F0-441D-A8F9-2D78DEF37AD8}" destId="{276CCDAB-8915-40B0-8F7F-2E3612A6C2D1}" srcOrd="2" destOrd="0" presId="urn:microsoft.com/office/officeart/2005/8/layout/process4"/>
    <dgm:cxn modelId="{2F9F72C2-B717-4F71-ACA0-77DF431E7093}" type="presParOf" srcId="{276CCDAB-8915-40B0-8F7F-2E3612A6C2D1}" destId="{4876562F-1F05-434E-B0E5-7D6C7650923F}" srcOrd="0" destOrd="0" presId="urn:microsoft.com/office/officeart/2005/8/layout/process4"/>
    <dgm:cxn modelId="{634129EF-EF1A-4194-845D-0FF6E55A9866}" type="presParOf" srcId="{276CCDAB-8915-40B0-8F7F-2E3612A6C2D1}" destId="{3D0C6900-86D9-4C4C-B60E-9B354747F74B}" srcOrd="1" destOrd="0" presId="urn:microsoft.com/office/officeart/2005/8/layout/process4"/>
    <dgm:cxn modelId="{05EF6FCE-50E0-47CE-AB5D-355228519C01}" type="presParOf" srcId="{276CCDAB-8915-40B0-8F7F-2E3612A6C2D1}" destId="{6E684697-4D9A-46E0-910F-F94171FB68EA}" srcOrd="2" destOrd="0" presId="urn:microsoft.com/office/officeart/2005/8/layout/process4"/>
    <dgm:cxn modelId="{BF2190AF-C565-45AE-994F-2DB1CF556904}" type="presParOf" srcId="{276CCDAB-8915-40B0-8F7F-2E3612A6C2D1}" destId="{BB723057-22A4-4A2B-92FA-8A97B25200A0}" srcOrd="3" destOrd="0" presId="urn:microsoft.com/office/officeart/2005/8/layout/process4"/>
    <dgm:cxn modelId="{8566B7F1-6202-41BF-A3AF-E58CAC99E6BC}" type="presParOf" srcId="{06907056-2457-4238-9264-97DC45F91087}" destId="{0041AA61-9328-433F-9C11-DE6F6A2C5648}" srcOrd="3" destOrd="0" presId="urn:microsoft.com/office/officeart/2005/8/layout/process4"/>
    <dgm:cxn modelId="{C8674B8F-4AD3-43B4-8C90-6C97814BE22B}" type="presParOf" srcId="{06907056-2457-4238-9264-97DC45F91087}" destId="{39F2CD12-7646-48C2-AA77-D7F33A98DC34}" srcOrd="4" destOrd="0" presId="urn:microsoft.com/office/officeart/2005/8/layout/process4"/>
    <dgm:cxn modelId="{F4B0A4A0-5B1A-4FDB-A545-442E2A0D0850}" type="presParOf" srcId="{39F2CD12-7646-48C2-AA77-D7F33A98DC34}" destId="{9AC1F4F4-1995-43C4-B743-C1BF38B55FBE}" srcOrd="0" destOrd="0" presId="urn:microsoft.com/office/officeart/2005/8/layout/process4"/>
    <dgm:cxn modelId="{7AE43BAA-5482-402F-B69F-6A235E7145BF}" type="presParOf" srcId="{39F2CD12-7646-48C2-AA77-D7F33A98DC34}" destId="{13F9A1F4-BE51-47CB-9252-CD539218C4D9}" srcOrd="1" destOrd="0" presId="urn:microsoft.com/office/officeart/2005/8/layout/process4"/>
    <dgm:cxn modelId="{EED06EA5-4E08-4D8A-8161-D225564C107C}" type="presParOf" srcId="{39F2CD12-7646-48C2-AA77-D7F33A98DC34}" destId="{A053E9E1-B29B-4AFB-BE9F-75F8EFFC0D90}" srcOrd="2" destOrd="0" presId="urn:microsoft.com/office/officeart/2005/8/layout/process4"/>
    <dgm:cxn modelId="{54BDAFD5-DDA3-4A4D-AD30-D28EF91F0929}" type="presParOf" srcId="{A053E9E1-B29B-4AFB-BE9F-75F8EFFC0D90}" destId="{B5FE17E1-6AE9-4156-ACCA-8E49E7E1D7B3}" srcOrd="0" destOrd="0" presId="urn:microsoft.com/office/officeart/2005/8/layout/process4"/>
    <dgm:cxn modelId="{BBCB873B-205B-4240-BFB3-55B6C9A1FADD}" type="presParOf" srcId="{A053E9E1-B29B-4AFB-BE9F-75F8EFFC0D90}" destId="{508F6EDB-0C75-4BDA-AEA9-1B5F5ABFF67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DAB4DA-71E2-46B9-90A0-9DB879C2913E}">
      <dsp:nvSpPr>
        <dsp:cNvPr id="0" name=""/>
        <dsp:cNvSpPr/>
      </dsp:nvSpPr>
      <dsp:spPr>
        <a:xfrm>
          <a:off x="0" y="3035288"/>
          <a:ext cx="6616700" cy="9962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Accounting and Governance</a:t>
          </a:r>
          <a:endParaRPr lang="en-GB" sz="1900" kern="1200" dirty="0"/>
        </a:p>
      </dsp:txBody>
      <dsp:txXfrm>
        <a:off x="0" y="3035288"/>
        <a:ext cx="6616700" cy="537974"/>
      </dsp:txXfrm>
    </dsp:sp>
    <dsp:sp modelId="{B2D9BB3D-F40D-4926-ADC5-A3B19CD2EAD3}">
      <dsp:nvSpPr>
        <dsp:cNvPr id="0" name=""/>
        <dsp:cNvSpPr/>
      </dsp:nvSpPr>
      <dsp:spPr>
        <a:xfrm>
          <a:off x="0" y="3553337"/>
          <a:ext cx="3308349" cy="4582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Monthly reporting to Government </a:t>
          </a:r>
          <a:endParaRPr lang="en-GB" sz="1100" kern="1200" dirty="0"/>
        </a:p>
      </dsp:txBody>
      <dsp:txXfrm>
        <a:off x="0" y="3553337"/>
        <a:ext cx="3308349" cy="458274"/>
      </dsp:txXfrm>
    </dsp:sp>
    <dsp:sp modelId="{7E5A0318-45BE-4973-84DC-29CD3C880140}">
      <dsp:nvSpPr>
        <dsp:cNvPr id="0" name=""/>
        <dsp:cNvSpPr/>
      </dsp:nvSpPr>
      <dsp:spPr>
        <a:xfrm>
          <a:off x="3308350" y="3553337"/>
          <a:ext cx="3308349" cy="4582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Annual accounts audited by Comptroller and Auditor General</a:t>
          </a:r>
          <a:endParaRPr lang="en-GB" sz="1100" kern="1200" dirty="0"/>
        </a:p>
      </dsp:txBody>
      <dsp:txXfrm>
        <a:off x="3308350" y="3553337"/>
        <a:ext cx="3308349" cy="458274"/>
      </dsp:txXfrm>
    </dsp:sp>
    <dsp:sp modelId="{8B6DB23D-5CFF-4A36-9549-ECDE58DACCDF}">
      <dsp:nvSpPr>
        <dsp:cNvPr id="0" name=""/>
        <dsp:cNvSpPr/>
      </dsp:nvSpPr>
      <dsp:spPr>
        <a:xfrm rot="10800000">
          <a:off x="0" y="1518000"/>
          <a:ext cx="6616700" cy="153223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Administration of Levy </a:t>
          </a:r>
          <a:endParaRPr lang="en-GB" sz="1900" kern="1200" dirty="0"/>
        </a:p>
      </dsp:txBody>
      <dsp:txXfrm rot="-10800000">
        <a:off x="0" y="1518000"/>
        <a:ext cx="6616700" cy="537813"/>
      </dsp:txXfrm>
    </dsp:sp>
    <dsp:sp modelId="{4876562F-1F05-434E-B0E5-7D6C7650923F}">
      <dsp:nvSpPr>
        <dsp:cNvPr id="0" name=""/>
        <dsp:cNvSpPr/>
      </dsp:nvSpPr>
      <dsp:spPr>
        <a:xfrm>
          <a:off x="0" y="2055813"/>
          <a:ext cx="1654174" cy="4581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Collecting the levy </a:t>
          </a:r>
          <a:endParaRPr lang="en-GB" sz="1100" kern="1200" dirty="0"/>
        </a:p>
      </dsp:txBody>
      <dsp:txXfrm>
        <a:off x="0" y="2055813"/>
        <a:ext cx="1654174" cy="458137"/>
      </dsp:txXfrm>
    </dsp:sp>
    <dsp:sp modelId="{3D0C6900-86D9-4C4C-B60E-9B354747F74B}">
      <dsp:nvSpPr>
        <dsp:cNvPr id="0" name=""/>
        <dsp:cNvSpPr/>
      </dsp:nvSpPr>
      <dsp:spPr>
        <a:xfrm>
          <a:off x="1654175" y="2055813"/>
          <a:ext cx="1654174" cy="4581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Arrangements for supplier default </a:t>
          </a:r>
          <a:endParaRPr lang="en-GB" sz="1100" kern="1200" dirty="0"/>
        </a:p>
      </dsp:txBody>
      <dsp:txXfrm>
        <a:off x="1654175" y="2055813"/>
        <a:ext cx="1654174" cy="458137"/>
      </dsp:txXfrm>
    </dsp:sp>
    <dsp:sp modelId="{6E684697-4D9A-46E0-910F-F94171FB68EA}">
      <dsp:nvSpPr>
        <dsp:cNvPr id="0" name=""/>
        <dsp:cNvSpPr/>
      </dsp:nvSpPr>
      <dsp:spPr>
        <a:xfrm>
          <a:off x="3308350" y="2055813"/>
          <a:ext cx="1654174" cy="4581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Dealing with overspend and under spend</a:t>
          </a:r>
          <a:endParaRPr lang="en-GB" sz="1100" kern="1200" dirty="0"/>
        </a:p>
      </dsp:txBody>
      <dsp:txXfrm>
        <a:off x="3308350" y="2055813"/>
        <a:ext cx="1654174" cy="458137"/>
      </dsp:txXfrm>
    </dsp:sp>
    <dsp:sp modelId="{BB723057-22A4-4A2B-92FA-8A97B25200A0}">
      <dsp:nvSpPr>
        <dsp:cNvPr id="0" name=""/>
        <dsp:cNvSpPr/>
      </dsp:nvSpPr>
      <dsp:spPr>
        <a:xfrm>
          <a:off x="4962525" y="2055813"/>
          <a:ext cx="1654174" cy="4581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Reconciliation and disputes</a:t>
          </a:r>
          <a:endParaRPr lang="en-GB" sz="1100" kern="1200" dirty="0"/>
        </a:p>
      </dsp:txBody>
      <dsp:txXfrm>
        <a:off x="4962525" y="2055813"/>
        <a:ext cx="1654174" cy="458137"/>
      </dsp:txXfrm>
    </dsp:sp>
    <dsp:sp modelId="{13F9A1F4-BE51-47CB-9252-CD539218C4D9}">
      <dsp:nvSpPr>
        <dsp:cNvPr id="0" name=""/>
        <dsp:cNvSpPr/>
      </dsp:nvSpPr>
      <dsp:spPr>
        <a:xfrm rot="10800000">
          <a:off x="0" y="712"/>
          <a:ext cx="6616700" cy="153223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Budget Planning </a:t>
          </a:r>
          <a:endParaRPr lang="en-GB" sz="1900" kern="1200" dirty="0"/>
        </a:p>
      </dsp:txBody>
      <dsp:txXfrm rot="-10800000">
        <a:off x="0" y="712"/>
        <a:ext cx="6616700" cy="537813"/>
      </dsp:txXfrm>
    </dsp:sp>
    <dsp:sp modelId="{B5FE17E1-6AE9-4156-ACCA-8E49E7E1D7B3}">
      <dsp:nvSpPr>
        <dsp:cNvPr id="0" name=""/>
        <dsp:cNvSpPr/>
      </dsp:nvSpPr>
      <dsp:spPr>
        <a:xfrm>
          <a:off x="0" y="538525"/>
          <a:ext cx="3308349" cy="4581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Planning and approval of budget </a:t>
          </a:r>
          <a:endParaRPr lang="en-GB" sz="1100" kern="1200" dirty="0"/>
        </a:p>
      </dsp:txBody>
      <dsp:txXfrm>
        <a:off x="0" y="538525"/>
        <a:ext cx="3308349" cy="458137"/>
      </dsp:txXfrm>
    </dsp:sp>
    <dsp:sp modelId="{508F6EDB-0C75-4BDA-AEA9-1B5F5ABFF674}">
      <dsp:nvSpPr>
        <dsp:cNvPr id="0" name=""/>
        <dsp:cNvSpPr/>
      </dsp:nvSpPr>
      <dsp:spPr>
        <a:xfrm>
          <a:off x="3308350" y="538525"/>
          <a:ext cx="3308349" cy="4581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Calculating the levy rate </a:t>
          </a:r>
          <a:endParaRPr lang="en-GB" sz="1100" kern="1200" dirty="0"/>
        </a:p>
      </dsp:txBody>
      <dsp:txXfrm>
        <a:off x="3308350" y="538525"/>
        <a:ext cx="3308349" cy="45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0EF5A2F-07A9-44AF-96EC-AFC84E62B5E9}" type="datetimeFigureOut">
              <a:rPr lang="en-GB"/>
              <a:pPr>
                <a:defRPr/>
              </a:pPr>
              <a:t>07/08/2013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2625" y="4718050"/>
            <a:ext cx="545465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2388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C72D769-880E-4F42-ABE5-7970FF100F4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8566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413"/>
            <a:ext cx="9144000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188913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HEADING</a:t>
            </a:r>
            <a:br>
              <a:rPr lang="en-GB" dirty="0"/>
            </a:br>
            <a:r>
              <a:rPr lang="en-GB" dirty="0"/>
              <a:t>Text</a:t>
            </a:r>
          </a:p>
          <a:p>
            <a:endParaRPr lang="en-GB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GB" dirty="0"/>
              <a:t>CLICK TO ADD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front com"/>
          <p:cNvPicPr>
            <a:picLocks noChangeAspect="1" noChangeArrowheads="1"/>
          </p:cNvPicPr>
          <p:nvPr userDrawn="1"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413"/>
            <a:ext cx="9144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1029" name="Picture 2" descr="DECC_CYAN_AW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1725" y="188913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3600" b="1" dirty="0" smtClean="0"/>
              <a:t>CFD counterparty-</a:t>
            </a:r>
            <a:br>
              <a:rPr lang="en-GB" sz="3600" b="1" dirty="0" smtClean="0"/>
            </a:br>
            <a:r>
              <a:rPr lang="en-GB" sz="3600" b="1" dirty="0" smtClean="0"/>
              <a:t>operational cost recovery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EMR Expert Group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900113" y="4724400"/>
            <a:ext cx="26638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700" dirty="0" smtClean="0">
                <a:solidFill>
                  <a:schemeClr val="bg1"/>
                </a:solidFill>
              </a:rPr>
              <a:t>8 August 2013</a:t>
            </a:r>
            <a:endParaRPr lang="en-GB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idx="1"/>
          </p:nvPr>
        </p:nvSpPr>
        <p:spPr>
          <a:xfrm>
            <a:off x="181058" y="1556792"/>
            <a:ext cx="8855438" cy="43925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000" b="1" dirty="0" smtClean="0"/>
              <a:t>Aims</a:t>
            </a:r>
          </a:p>
          <a:p>
            <a:pPr eaLnBrk="1" hangingPunct="1">
              <a:spcBef>
                <a:spcPts val="0"/>
              </a:spcBef>
            </a:pPr>
            <a:r>
              <a:rPr lang="en-GB" sz="2000" dirty="0" smtClean="0"/>
              <a:t>Present latest thinking on design of CFD counterparty cost recovery process</a:t>
            </a:r>
          </a:p>
          <a:p>
            <a:pPr eaLnBrk="1" hangingPunct="1">
              <a:spcBef>
                <a:spcPts val="0"/>
              </a:spcBef>
            </a:pPr>
            <a:r>
              <a:rPr lang="en-GB" sz="2000" dirty="0" smtClean="0"/>
              <a:t>Seek views on approach</a:t>
            </a:r>
          </a:p>
          <a:p>
            <a:pPr eaLnBrk="1" hangingPunct="1"/>
            <a:r>
              <a:rPr lang="en-GB" sz="2000" dirty="0" smtClean="0"/>
              <a:t>Outline timetable for next steps</a:t>
            </a:r>
          </a:p>
          <a:p>
            <a:pPr marL="0" indent="0" eaLnBrk="1" hangingPunct="1">
              <a:buNone/>
            </a:pPr>
            <a:endParaRPr lang="en-GB" sz="2000" dirty="0" smtClean="0"/>
          </a:p>
          <a:p>
            <a:pPr marL="0" indent="0" eaLnBrk="1" hangingPunct="1">
              <a:buNone/>
            </a:pPr>
            <a:r>
              <a:rPr lang="en-GB" sz="2000" b="1" dirty="0" smtClean="0"/>
              <a:t>Background</a:t>
            </a:r>
            <a:endParaRPr lang="en-GB" sz="2000" dirty="0" smtClean="0"/>
          </a:p>
          <a:p>
            <a:pPr eaLnBrk="1" hangingPunct="1"/>
            <a:r>
              <a:rPr lang="en-GB" sz="2000" dirty="0"/>
              <a:t>The Energy Bill gives the Secretary of State power to designate a counterparty for Contracts for Difference and to make regulations allowing the recovery of its operational costs as part of the supplier obligation</a:t>
            </a:r>
          </a:p>
          <a:p>
            <a:pPr marL="0" indent="0" eaLnBrk="1" hangingPunct="1">
              <a:buNone/>
            </a:pPr>
            <a:endParaRPr lang="en-GB" sz="2400" b="1" dirty="0" smtClean="0"/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>
          <a:xfrm>
            <a:off x="179388" y="116632"/>
            <a:ext cx="5400675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Aims of the session &amp; background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179389" y="6308725"/>
            <a:ext cx="878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idx="1"/>
          </p:nvPr>
        </p:nvSpPr>
        <p:spPr>
          <a:xfrm>
            <a:off x="181058" y="1556792"/>
            <a:ext cx="8855438" cy="439251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sz="2400" b="1" dirty="0" smtClean="0"/>
              <a:t>Q1: Does the proposed budget setting timetable give enough notice to suppliers of the levy rate that will apply?</a:t>
            </a:r>
          </a:p>
          <a:p>
            <a:pPr marL="0" indent="0" eaLnBrk="1" hangingPunct="1">
              <a:buNone/>
            </a:pPr>
            <a:endParaRPr lang="en-GB" sz="2400" b="1" dirty="0" smtClean="0"/>
          </a:p>
          <a:p>
            <a:pPr marL="0" indent="0" eaLnBrk="1" hangingPunct="1">
              <a:buNone/>
            </a:pPr>
            <a:r>
              <a:rPr lang="en-GB" sz="2400" b="1" dirty="0" smtClean="0"/>
              <a:t>Q2: Is </a:t>
            </a:r>
            <a:r>
              <a:rPr lang="en-GB" sz="2400" b="1" dirty="0"/>
              <a:t>the SF run sufficient to use for the amount </a:t>
            </a:r>
            <a:r>
              <a:rPr lang="en-GB" sz="2400" b="1" dirty="0" smtClean="0"/>
              <a:t>owed/owing </a:t>
            </a:r>
            <a:r>
              <a:rPr lang="en-GB" sz="2400" b="1" dirty="0"/>
              <a:t>for the operational costs</a:t>
            </a:r>
            <a:r>
              <a:rPr lang="en-GB" sz="2400" b="1" dirty="0" smtClean="0"/>
              <a:t>?</a:t>
            </a:r>
          </a:p>
          <a:p>
            <a:pPr marL="0" indent="0" eaLnBrk="1" hangingPunct="1">
              <a:buNone/>
            </a:pPr>
            <a:endParaRPr lang="en-GB" sz="2400" b="1" dirty="0"/>
          </a:p>
          <a:p>
            <a:pPr marL="0" indent="0" eaLnBrk="1" hangingPunct="1">
              <a:buNone/>
            </a:pPr>
            <a:r>
              <a:rPr lang="en-GB" sz="2400" b="1" dirty="0" smtClean="0"/>
              <a:t>Q3: Are there any comments on the approach to Year 1 costs?</a:t>
            </a:r>
            <a:endParaRPr lang="en-GB" sz="2400" b="1" dirty="0"/>
          </a:p>
          <a:p>
            <a:pPr marL="0" indent="0" eaLnBrk="1" hangingPunct="1">
              <a:buNone/>
            </a:pPr>
            <a:endParaRPr lang="en-GB" sz="2400" b="1" dirty="0" smtClean="0"/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>
          <a:xfrm>
            <a:off x="179388" y="116632"/>
            <a:ext cx="5400675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Key questions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179389" y="6308725"/>
            <a:ext cx="878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  <p:extLst>
      <p:ext uri="{BB962C8B-B14F-4D97-AF65-F5344CB8AC3E}">
        <p14:creationId xmlns:p14="http://schemas.microsoft.com/office/powerpoint/2010/main" val="501103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70658269"/>
              </p:ext>
            </p:extLst>
          </p:nvPr>
        </p:nvGraphicFramePr>
        <p:xfrm>
          <a:off x="1259632" y="1773014"/>
          <a:ext cx="6616700" cy="4032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4655" y="116632"/>
            <a:ext cx="6989633" cy="504825"/>
          </a:xfrm>
        </p:spPr>
        <p:txBody>
          <a:bodyPr/>
          <a:lstStyle/>
          <a:p>
            <a:r>
              <a:rPr lang="en-GB" dirty="0" smtClean="0"/>
              <a:t>Overview of proposal on cost recovery model </a:t>
            </a:r>
            <a:endParaRPr lang="en-GB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79389" y="6308725"/>
            <a:ext cx="878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le 2"/>
          <p:cNvSpPr>
            <a:spLocks noGrp="1"/>
          </p:cNvSpPr>
          <p:nvPr>
            <p:ph type="title"/>
          </p:nvPr>
        </p:nvSpPr>
        <p:spPr>
          <a:xfrm>
            <a:off x="179388" y="116632"/>
            <a:ext cx="5400675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Suggested </a:t>
            </a:r>
            <a:r>
              <a:rPr lang="en-GB" dirty="0"/>
              <a:t>b</a:t>
            </a:r>
            <a:r>
              <a:rPr lang="en-GB" dirty="0" smtClean="0"/>
              <a:t>udget timetable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179389" y="6308725"/>
            <a:ext cx="878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166700" y="5869141"/>
            <a:ext cx="878497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lang="en-GB" sz="1400" b="1" dirty="0" smtClean="0">
                <a:solidFill>
                  <a:srgbClr val="7B7979"/>
                </a:solidFill>
              </a:rPr>
              <a:t>Q: </a:t>
            </a:r>
            <a:r>
              <a:rPr lang="en-GB" sz="1400" b="1" dirty="0">
                <a:solidFill>
                  <a:srgbClr val="7B7979"/>
                </a:solidFill>
              </a:rPr>
              <a:t>Does the proposed budget setting timetable give enough notice to suppliers of the levy rate that will apply?</a:t>
            </a:r>
          </a:p>
          <a:p>
            <a:pPr marL="0" indent="0" eaLnBrk="1" hangingPunct="1">
              <a:buNone/>
            </a:pPr>
            <a:endParaRPr lang="en-GB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5"/>
            <a:ext cx="8700156" cy="438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1942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idx="1"/>
          </p:nvPr>
        </p:nvSpPr>
        <p:spPr>
          <a:xfrm>
            <a:off x="181058" y="1556792"/>
            <a:ext cx="8855438" cy="4751933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GB" sz="2000" dirty="0" smtClean="0"/>
              <a:t>In the event of over collection of operational costs, suppliers will be refunded as soon as reasonably practical following the finalisation of end of year accounts</a:t>
            </a:r>
          </a:p>
          <a:p>
            <a:pPr eaLnBrk="1" hangingPunct="1">
              <a:spcAft>
                <a:spcPts val="1200"/>
              </a:spcAft>
            </a:pPr>
            <a:r>
              <a:rPr lang="en-GB" sz="2000" dirty="0" smtClean="0"/>
              <a:t>Will refund on the basis of market share</a:t>
            </a:r>
          </a:p>
          <a:p>
            <a:pPr eaLnBrk="1" hangingPunct="1">
              <a:spcAft>
                <a:spcPts val="1200"/>
              </a:spcAft>
            </a:pPr>
            <a:r>
              <a:rPr lang="en-GB" sz="2000" dirty="0" smtClean="0"/>
              <a:t>Will reconcile up to the point the refund is calculated</a:t>
            </a:r>
          </a:p>
          <a:p>
            <a:pPr eaLnBrk="1" hangingPunct="1">
              <a:spcAft>
                <a:spcPts val="1200"/>
              </a:spcAft>
            </a:pPr>
            <a:r>
              <a:rPr lang="en-GB" sz="2000" dirty="0" smtClean="0"/>
              <a:t>Likely to use the ‘SF run’ where major errors are corrected as the reconciliation point where possible</a:t>
            </a:r>
          </a:p>
          <a:p>
            <a:pPr marL="0" indent="0" eaLnBrk="1" hangingPunct="1">
              <a:spcAft>
                <a:spcPts val="1200"/>
              </a:spcAft>
              <a:buNone/>
            </a:pPr>
            <a:endParaRPr lang="en-GB" sz="2000" dirty="0" smtClean="0"/>
          </a:p>
          <a:p>
            <a:pPr marL="0" indent="0" eaLnBrk="1" hangingPunct="1">
              <a:spcAft>
                <a:spcPts val="1200"/>
              </a:spcAft>
              <a:buNone/>
            </a:pPr>
            <a:r>
              <a:rPr lang="en-GB" sz="2000" b="1" dirty="0" smtClean="0"/>
              <a:t>Q: is the SF run sufficient to use for the amount owed/owing for the operational costs?</a:t>
            </a:r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>
          <a:xfrm>
            <a:off x="179388" y="116632"/>
            <a:ext cx="7128916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Refunding suppliers if counterparty underspends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179389" y="6308725"/>
            <a:ext cx="878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  <p:extLst>
      <p:ext uri="{BB962C8B-B14F-4D97-AF65-F5344CB8AC3E}">
        <p14:creationId xmlns:p14="http://schemas.microsoft.com/office/powerpoint/2010/main" val="1061536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idx="1"/>
          </p:nvPr>
        </p:nvSpPr>
        <p:spPr>
          <a:xfrm>
            <a:off x="181058" y="1556792"/>
            <a:ext cx="8855438" cy="4608512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GB" sz="1800" dirty="0" smtClean="0"/>
              <a:t>Operational costs will be incurred from July 2014</a:t>
            </a:r>
          </a:p>
          <a:p>
            <a:pPr eaLnBrk="1" hangingPunct="1">
              <a:spcAft>
                <a:spcPts val="1200"/>
              </a:spcAft>
            </a:pPr>
            <a:r>
              <a:rPr lang="en-GB" sz="1800" dirty="0" smtClean="0"/>
              <a:t>Planning to consult on the ‘budget/levy rate’ in early 2014 in order to include in legislation in Spring 2014</a:t>
            </a:r>
          </a:p>
          <a:p>
            <a:pPr eaLnBrk="1" hangingPunct="1">
              <a:spcAft>
                <a:spcPts val="1200"/>
              </a:spcAft>
            </a:pPr>
            <a:r>
              <a:rPr lang="en-GB" sz="1800" dirty="0" smtClean="0"/>
              <a:t>Year 1 costs likely to be less robust than future years as still operational uncertainties when the budget is set</a:t>
            </a:r>
          </a:p>
          <a:p>
            <a:pPr eaLnBrk="1" hangingPunct="1">
              <a:spcAft>
                <a:spcPts val="1200"/>
              </a:spcAft>
            </a:pPr>
            <a:r>
              <a:rPr lang="en-GB" sz="1800" dirty="0" smtClean="0"/>
              <a:t>Settlement systems are expected to be ready in December 2014. Proposing that payments from suppliers are accrued and then collected between January-March 2015</a:t>
            </a:r>
          </a:p>
          <a:p>
            <a:pPr marL="0" indent="0" eaLnBrk="1" hangingPunct="1">
              <a:spcAft>
                <a:spcPts val="1200"/>
              </a:spcAft>
              <a:buNone/>
            </a:pPr>
            <a:endParaRPr lang="en-GB" sz="1800" b="1" dirty="0" smtClean="0"/>
          </a:p>
          <a:p>
            <a:pPr marL="0" indent="0" eaLnBrk="1" hangingPunct="1">
              <a:spcAft>
                <a:spcPts val="1200"/>
              </a:spcAft>
              <a:buNone/>
            </a:pPr>
            <a:r>
              <a:rPr lang="en-GB" sz="1800" b="1" dirty="0" smtClean="0"/>
              <a:t>Q: </a:t>
            </a:r>
            <a:r>
              <a:rPr lang="en-GB" sz="1800" b="1" dirty="0"/>
              <a:t>Are there any comments on the approach to Year 1 costs?</a:t>
            </a:r>
          </a:p>
          <a:p>
            <a:pPr marL="0" indent="0" eaLnBrk="1" hangingPunct="1">
              <a:spcAft>
                <a:spcPts val="1200"/>
              </a:spcAft>
              <a:buNone/>
            </a:pPr>
            <a:endParaRPr lang="en-GB" sz="1800" dirty="0" smtClean="0"/>
          </a:p>
          <a:p>
            <a:pPr eaLnBrk="1" hangingPunct="1">
              <a:spcAft>
                <a:spcPts val="1200"/>
              </a:spcAft>
            </a:pPr>
            <a:endParaRPr lang="en-GB" sz="2000" dirty="0" smtClean="0"/>
          </a:p>
          <a:p>
            <a:pPr eaLnBrk="1" hangingPunct="1"/>
            <a:endParaRPr lang="en-GB" sz="2000" dirty="0" smtClean="0"/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>
          <a:xfrm>
            <a:off x="179388" y="116632"/>
            <a:ext cx="5400675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Year 1 approach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179389" y="6308725"/>
            <a:ext cx="878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  <p:extLst>
      <p:ext uri="{BB962C8B-B14F-4D97-AF65-F5344CB8AC3E}">
        <p14:creationId xmlns:p14="http://schemas.microsoft.com/office/powerpoint/2010/main" val="2691300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idx="1"/>
          </p:nvPr>
        </p:nvSpPr>
        <p:spPr>
          <a:xfrm>
            <a:off x="181058" y="1556792"/>
            <a:ext cx="8855438" cy="4392513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GB" sz="2400" dirty="0" smtClean="0"/>
              <a:t>Consultation in Autumn 2013 on operational cost recovery design (with include place holder for levy rate)</a:t>
            </a:r>
          </a:p>
          <a:p>
            <a:pPr eaLnBrk="1" hangingPunct="1">
              <a:spcAft>
                <a:spcPts val="1200"/>
              </a:spcAft>
            </a:pPr>
            <a:r>
              <a:rPr lang="en-GB" sz="2400" dirty="0" smtClean="0"/>
              <a:t>Consultation on 2014/15 operational cost budget in early 2014</a:t>
            </a:r>
          </a:p>
          <a:p>
            <a:pPr eaLnBrk="1" hangingPunct="1">
              <a:spcAft>
                <a:spcPts val="1200"/>
              </a:spcAft>
            </a:pPr>
            <a:r>
              <a:rPr lang="en-GB" sz="2400" dirty="0" smtClean="0"/>
              <a:t>Legislation laid Spring 2014</a:t>
            </a:r>
          </a:p>
          <a:p>
            <a:pPr eaLnBrk="1" hangingPunct="1">
              <a:spcAft>
                <a:spcPts val="1200"/>
              </a:spcAft>
            </a:pPr>
            <a:r>
              <a:rPr lang="en-GB" sz="2400" dirty="0" smtClean="0"/>
              <a:t>Levy rate applied from July 2014</a:t>
            </a:r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>
          <a:xfrm>
            <a:off x="179388" y="116632"/>
            <a:ext cx="5400675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Next steps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179389" y="6308725"/>
            <a:ext cx="878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  <p:extLst>
      <p:ext uri="{BB962C8B-B14F-4D97-AF65-F5344CB8AC3E}">
        <p14:creationId xmlns:p14="http://schemas.microsoft.com/office/powerpoint/2010/main" val="4051953557"/>
      </p:ext>
    </p:extLst>
  </p:cSld>
  <p:clrMapOvr>
    <a:masterClrMapping/>
  </p:clrMapOvr>
</p:sld>
</file>

<file path=ppt/theme/theme1.xml><?xml version="1.0" encoding="utf-8"?>
<a:theme xmlns:a="http://schemas.openxmlformats.org/drawingml/2006/main" name="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76200">
          <a:solidFill>
            <a:schemeClr val="bg2"/>
          </a:solidFill>
          <a:tailEnd type="arrow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42F145830E9C4DA7DD0FA0AD8C4B35" ma:contentTypeVersion="1" ma:contentTypeDescription="Create a new document." ma:contentTypeScope="" ma:versionID="d70ea42bf5a6953fb7cdec4cf43ec2f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707E00-0419-4079-A5B0-31DEA5D76D59}">
  <ds:schemaRefs>
    <ds:schemaRef ds:uri="http://purl.org/dc/terms/"/>
    <ds:schemaRef ds:uri="http://schemas.microsoft.com/office/infopath/2007/PartnerControls"/>
    <ds:schemaRef ds:uri="http://schemas.microsoft.com/sharepoint/v3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F335D8D-1603-423B-BDD6-6F3BC4F922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C7BC61-22B6-46C7-83D4-7ADE0D6EE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3616</TotalTime>
  <Words>515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decc_ppt_template</vt:lpstr>
      <vt:lpstr>CFD counterparty- operational cost recovery</vt:lpstr>
      <vt:lpstr>Aims of the session &amp; background</vt:lpstr>
      <vt:lpstr>Key questions</vt:lpstr>
      <vt:lpstr>Overview of proposal on cost recovery model </vt:lpstr>
      <vt:lpstr>Suggested budget timetable</vt:lpstr>
      <vt:lpstr>Refunding suppliers if counterparty underspends</vt:lpstr>
      <vt:lpstr>Year 1 approach</vt:lpstr>
      <vt:lpstr>Next steps</vt:lpstr>
    </vt:vector>
  </TitlesOfParts>
  <Company>DECC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beer</dc:creator>
  <cp:lastModifiedBy>Michelle Kennard</cp:lastModifiedBy>
  <cp:revision>270</cp:revision>
  <cp:lastPrinted>2013-08-01T12:37:16Z</cp:lastPrinted>
  <dcterms:created xsi:type="dcterms:W3CDTF">2012-11-08T14:40:11Z</dcterms:created>
  <dcterms:modified xsi:type="dcterms:W3CDTF">2013-08-07T16:45:41Z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0x010100DA42F145830E9C4DA7DD0FA0AD8C4B35</vt:lpwstr>
  </property>
</Properties>
</file>